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61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8CB2"/>
    <a:srgbClr val="4B569E"/>
    <a:srgbClr val="1530B4"/>
    <a:srgbClr val="1B8CB2"/>
    <a:srgbClr val="147FAE"/>
    <a:srgbClr val="269FB8"/>
    <a:srgbClr val="2899B6"/>
    <a:srgbClr val="188CB3"/>
    <a:srgbClr val="00C3A5"/>
    <a:srgbClr val="006C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108" y="-2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B6674-EB27-994C-A905-1D122DBD1C2E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8733B-3D0B-6E4E-AE60-031C1700E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11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09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8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73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8733B-3D0B-6E4E-AE60-031C1700E8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021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86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9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7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36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7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5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6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10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7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56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53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8EF0B-12BF-FB45-8F30-C3AAC4427A0F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FA3F9-C1D3-3242-B774-EB284E9E8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4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20D2BA-DC23-489B-80CE-8714B124D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 de personas 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2C88FA-6FB7-4828-BE31-AE198D947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3B9BE-105F-4529-8D34-84AC9214DC97}"/>
              </a:ext>
            </a:extLst>
          </p:cNvPr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25, Rio de Janeiro</a:t>
            </a:r>
          </a:p>
        </p:txBody>
      </p:sp>
    </p:spTree>
    <p:extLst>
      <p:ext uri="{BB962C8B-B14F-4D97-AF65-F5344CB8AC3E}">
        <p14:creationId xmlns:p14="http://schemas.microsoft.com/office/powerpoint/2010/main" val="377890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9054344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2" t="-168" r="51392" b="210"/>
          <a:stretch/>
        </p:blipFill>
        <p:spPr>
          <a:xfrm>
            <a:off x="-649" y="-15998"/>
            <a:ext cx="2346832" cy="6873998"/>
          </a:xfrm>
          <a:prstGeom prst="rect">
            <a:avLst/>
          </a:prstGeom>
        </p:spPr>
      </p:pic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386644" y="4601174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Maria Alves Do Santos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25, Rio de Janeiro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009" y="5446301"/>
            <a:ext cx="153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FRONTEND E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UX DESIGNER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5855753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</a:t>
            </a:r>
            <a:r>
              <a:rPr lang="en-US" sz="1200" baseline="30000" dirty="0" err="1">
                <a:solidFill>
                  <a:schemeClr val="bg1"/>
                </a:solidFill>
              </a:rPr>
              <a:t>Solteira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TIER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mr-IN" sz="1200" baseline="30000" dirty="0">
                <a:solidFill>
                  <a:schemeClr val="bg1"/>
                </a:solidFill>
              </a:rPr>
              <a:t> </a:t>
            </a:r>
            <a:r>
              <a:rPr lang="en-GB" sz="1200" baseline="30000" dirty="0">
                <a:solidFill>
                  <a:schemeClr val="bg1"/>
                </a:solidFill>
              </a:rPr>
              <a:t>MID-LEVEL</a:t>
            </a: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2903" y="5855753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$ 60k</a:t>
            </a:r>
          </a:p>
          <a:p>
            <a:pPr>
              <a:lnSpc>
                <a:spcPct val="12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ARCHETYPE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 err="1">
                <a:solidFill>
                  <a:schemeClr val="bg1"/>
                </a:solidFill>
              </a:rPr>
              <a:t>Perfectionista</a:t>
            </a:r>
            <a:endParaRPr lang="mr-IN" sz="1200" baseline="30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403" y="506483"/>
            <a:ext cx="2572416" cy="1519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800" dirty="0"/>
              <a:t>Maria é do Rio de Janeiro, ela tem 25 anos, solteira e trabalha como desenvolvedora forntend e também como UX designer no banco Itau. O seu sonho é de mudar para o cidade de Toronto, onde ela quer imigrar. </a:t>
            </a:r>
          </a:p>
          <a:p>
            <a:pPr>
              <a:lnSpc>
                <a:spcPct val="130000"/>
              </a:lnSpc>
            </a:pPr>
            <a:r>
              <a:rPr lang="pt-BR" sz="800" dirty="0"/>
              <a:t>Fora do escritório, ela é uma graduada em psicologia louca por esportes. Ela gosta de ler blogs de UX e às vezes vai a conferências relacionadas a UX se estiverem por perto. Ela também está sintonizada em canais de design como Dribbble.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Mudar para Toronto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Trabalhar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para o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governo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canadense</a:t>
            </a: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Participar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comunidades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UX e React </a:t>
            </a:r>
          </a:p>
          <a:p>
            <a:pPr lvl="0">
              <a:lnSpc>
                <a:spcPct val="150000"/>
              </a:lnSpc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51317"/>
            <a:ext cx="1976197" cy="15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Obtendo feedback das empresas do Canada.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pt-BR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Lidando com mais burocracia do que em seu antigo emprego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pt-BR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Comunicar a necessidade de mudança para a equipe de desenvolvimento.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Prototipagem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Entrevistando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Empatia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Codificação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“I want to help my team deliver great user experiences”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18013" y="552642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3265" y="351689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04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642" y="3269377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386644" y="2856715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</a:rPr>
              <a:t>Maria Alves Do Santos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716" y="3682924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21, Curitiba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1009" y="3990357"/>
            <a:ext cx="153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ESTUDANTE DE </a:t>
            </a:r>
          </a:p>
          <a:p>
            <a:pPr algn="ctr"/>
            <a:r>
              <a:rPr lang="en-US" sz="1000" dirty="0"/>
              <a:t>ARQUITETURA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4454538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4661706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/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/>
              <a:t>  </a:t>
            </a:r>
            <a:r>
              <a:rPr lang="en-US" sz="1200" baseline="30000" dirty="0" err="1"/>
              <a:t>Solteira</a:t>
            </a:r>
            <a:endParaRPr lang="en-US" sz="1200" baseline="30000" dirty="0"/>
          </a:p>
          <a:p>
            <a:pPr>
              <a:lnSpc>
                <a:spcPct val="110000"/>
              </a:lnSpc>
            </a:pPr>
            <a:endParaRPr lang="en-US" sz="1200" b="1" baseline="30000" dirty="0"/>
          </a:p>
          <a:p>
            <a:pPr>
              <a:lnSpc>
                <a:spcPct val="120000"/>
              </a:lnSpc>
            </a:pPr>
            <a:r>
              <a:rPr lang="en-US" sz="1200" b="1" baseline="30000" dirty="0"/>
              <a:t>· TIER</a:t>
            </a:r>
            <a:endParaRPr lang="en-US" sz="1200" baseline="30000" dirty="0"/>
          </a:p>
          <a:p>
            <a:pPr>
              <a:lnSpc>
                <a:spcPct val="120000"/>
              </a:lnSpc>
            </a:pPr>
            <a:r>
              <a:rPr lang="mr-IN" sz="1200" baseline="30000" dirty="0"/>
              <a:t> </a:t>
            </a:r>
            <a:r>
              <a:rPr lang="en-GB" sz="1200" baseline="30000" dirty="0"/>
              <a:t>MID-LEVEL</a:t>
            </a:r>
            <a:endParaRPr lang="mr-IN" sz="10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52903" y="5855753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/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/>
              <a:t> $ BOLSISTA</a:t>
            </a:r>
          </a:p>
          <a:p>
            <a:pPr>
              <a:lnSpc>
                <a:spcPct val="120000"/>
              </a:lnSpc>
            </a:pPr>
            <a:endParaRPr lang="en-US" sz="1200" b="1" baseline="30000" dirty="0"/>
          </a:p>
          <a:p>
            <a:pPr>
              <a:lnSpc>
                <a:spcPct val="120000"/>
              </a:lnSpc>
            </a:pPr>
            <a:r>
              <a:rPr lang="en-US" sz="1200" b="1" baseline="30000" dirty="0"/>
              <a:t>· ARCHETYPE</a:t>
            </a:r>
            <a:r>
              <a:rPr lang="en-US" sz="1200" baseline="30000" dirty="0"/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 err="1"/>
              <a:t>Perfectionista</a:t>
            </a:r>
            <a:endParaRPr lang="mr-IN" sz="12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403" y="506483"/>
            <a:ext cx="2572416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800" dirty="0"/>
              <a:t>Marcelo Gonçalves, estudante de 21 anos,  morador de Curitiba. Marcelo mora com a mãe, porque o pai dele já faleceu. Hoje com o estágio e a bolsa, Marcelo sustenta a casa onde mora com a mãe. Mas pretende fazer o intercambio no Canada, principalmente na cidade de Ottawa, onde Marcelo ficou encantado com as obras realizadas pelos grandes arquitetos do departamento federal. 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Mudar para Ottawa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Intercambio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aprender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mais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sobre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urbanismo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Achar 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possibilidade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migrar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futuramente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com a </a:t>
            </a:r>
            <a:r>
              <a:rPr lang="en-GB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mãe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 para o Canada. 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51317"/>
            <a:ext cx="1976197" cy="1735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Medo do frio  e o fato de não saber como se vestir, está frustando Marcelo.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Dificuldade de saber se está preenchendo os formulários coretamente.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Dificuldade de encontrar informações para encontrar um bom orientador para seus projetos de urbanismo.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Perfectionista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Detalhado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Thinking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Empatia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Urbanismo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“I want to help my team deliver great user experiences”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18013" y="552642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715069" y="352414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ECC729-8B95-4737-87FE-0D5EF56390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5948" y="-6093"/>
            <a:ext cx="2360722" cy="3649139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130AADDB-0538-4759-BB2D-49B9CDED3BDF}"/>
              </a:ext>
            </a:extLst>
          </p:cNvPr>
          <p:cNvSpPr txBox="1"/>
          <p:nvPr/>
        </p:nvSpPr>
        <p:spPr>
          <a:xfrm>
            <a:off x="464819" y="283325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Marcelo Gonçalves</a:t>
            </a:r>
          </a:p>
        </p:txBody>
      </p:sp>
    </p:spTree>
    <p:extLst>
      <p:ext uri="{BB962C8B-B14F-4D97-AF65-F5344CB8AC3E}">
        <p14:creationId xmlns:p14="http://schemas.microsoft.com/office/powerpoint/2010/main" val="125461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206780"/>
            <a:ext cx="2355709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4250354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4359868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/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/>
              <a:t>  Casado</a:t>
            </a:r>
          </a:p>
          <a:p>
            <a:pPr>
              <a:lnSpc>
                <a:spcPct val="110000"/>
              </a:lnSpc>
            </a:pPr>
            <a:endParaRPr lang="en-US" sz="1200" b="1" baseline="30000" dirty="0"/>
          </a:p>
          <a:p>
            <a:pPr>
              <a:lnSpc>
                <a:spcPct val="120000"/>
              </a:lnSpc>
            </a:pPr>
            <a:r>
              <a:rPr lang="en-US" sz="1200" b="1" baseline="30000" dirty="0"/>
              <a:t>· TIER</a:t>
            </a:r>
            <a:endParaRPr lang="en-US" sz="1200" baseline="30000" dirty="0"/>
          </a:p>
          <a:p>
            <a:pPr>
              <a:lnSpc>
                <a:spcPct val="120000"/>
              </a:lnSpc>
            </a:pPr>
            <a:r>
              <a:rPr lang="mr-IN" sz="1200" baseline="30000" dirty="0"/>
              <a:t> </a:t>
            </a:r>
            <a:r>
              <a:rPr lang="en-GB" sz="1200" baseline="30000" dirty="0"/>
              <a:t>MID-LEVEL</a:t>
            </a:r>
            <a:endParaRPr lang="mr-IN" sz="1000" baseline="30000" dirty="0"/>
          </a:p>
        </p:txBody>
      </p:sp>
      <p:sp>
        <p:nvSpPr>
          <p:cNvPr id="16" name="TextBox 15"/>
          <p:cNvSpPr txBox="1"/>
          <p:nvPr/>
        </p:nvSpPr>
        <p:spPr>
          <a:xfrm>
            <a:off x="1252903" y="4333232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/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/>
              <a:t> $ 70k</a:t>
            </a:r>
          </a:p>
          <a:p>
            <a:pPr>
              <a:lnSpc>
                <a:spcPct val="120000"/>
              </a:lnSpc>
            </a:pPr>
            <a:endParaRPr lang="en-US" sz="1200" b="1" baseline="30000" dirty="0"/>
          </a:p>
          <a:p>
            <a:pPr>
              <a:lnSpc>
                <a:spcPct val="120000"/>
              </a:lnSpc>
            </a:pPr>
            <a:r>
              <a:rPr lang="en-US" sz="1200" b="1" baseline="30000" dirty="0"/>
              <a:t>· ARCHETYPE</a:t>
            </a:r>
            <a:r>
              <a:rPr lang="en-US" sz="1200" baseline="30000" dirty="0"/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 err="1"/>
              <a:t>Perfectionista</a:t>
            </a:r>
            <a:endParaRPr lang="mr-IN" sz="12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403" y="506483"/>
            <a:ext cx="2572416" cy="135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800" dirty="0"/>
              <a:t>Engenheiro de Sistema, morador da cidade de Brasilia, pai de gêmeos. Rodrigo Mateus, nunca saiu da sua cidade natal, mas agora com o crescimento dos seus filhos, ele quer que a família migra para  British Columbia. Rodrigo é especialista em pesquisas sobre novas áreas de construção, como também pesquisa novas tecnologias comprovadas, confiáveis ​​e compatíveis com nossos sistemas existentes.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/>
              <a:t>Mudar para Vancouver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/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Trabalhar na Siemens Canada</a:t>
            </a:r>
            <a:endParaRPr lang="en-US" sz="800" dirty="0"/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trabalhar em processos de fabricação e engenharia.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Avalia regularmente as tecnologias avaliam seu potencial para atender às suas necessidades</a:t>
            </a:r>
            <a:endParaRPr lang="en-GB" sz="800" dirty="0"/>
          </a:p>
          <a:p>
            <a:pPr lvl="0">
              <a:lnSpc>
                <a:spcPct val="150000"/>
              </a:lnSpc>
            </a:pPr>
            <a:endParaRPr lang="en-US" sz="800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44837"/>
            <a:ext cx="1976197" cy="118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Como preparar o filho moralmente.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Quais formulários certos a preencher para sua cidade.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pt-BR" sz="800" dirty="0"/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Como preencher o seu cv para ser aceito para empresas Canadenses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Prototipagem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Detalhado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Pragmatico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Empatia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Programar sistemas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“I want to help my team deliver great user experiences”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18013" y="552642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3265" y="351689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7668DB-FF1D-41DE-A1B3-602B79E171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61" y="1"/>
            <a:ext cx="2356369" cy="37198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586E885-7115-4FB0-B30E-17941070271B}"/>
              </a:ext>
            </a:extLst>
          </p:cNvPr>
          <p:cNvSpPr txBox="1"/>
          <p:nvPr/>
        </p:nvSpPr>
        <p:spPr>
          <a:xfrm>
            <a:off x="-345302" y="3181634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Rodrigo Mateus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831344-0580-49C1-B52E-3D71B1509F29}"/>
              </a:ext>
            </a:extLst>
          </p:cNvPr>
          <p:cNvSpPr txBox="1"/>
          <p:nvPr/>
        </p:nvSpPr>
        <p:spPr>
          <a:xfrm>
            <a:off x="540116" y="3737675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35, Brasilia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8A17C54-3965-45C1-A1B0-F36218E969E5}"/>
              </a:ext>
            </a:extLst>
          </p:cNvPr>
          <p:cNvSpPr txBox="1"/>
          <p:nvPr/>
        </p:nvSpPr>
        <p:spPr>
          <a:xfrm>
            <a:off x="401390" y="3931666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Engenheiro</a:t>
            </a:r>
            <a:r>
              <a:rPr lang="en-US" sz="1000" dirty="0"/>
              <a:t> de Sistema</a:t>
            </a:r>
          </a:p>
        </p:txBody>
      </p:sp>
    </p:spTree>
    <p:extLst>
      <p:ext uri="{BB962C8B-B14F-4D97-AF65-F5344CB8AC3E}">
        <p14:creationId xmlns:p14="http://schemas.microsoft.com/office/powerpoint/2010/main" val="277640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-jim-blan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90" y="250040"/>
            <a:ext cx="1625308" cy="4352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35396" y="3206780"/>
            <a:ext cx="2408804" cy="365890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-446233" y="4591831"/>
            <a:ext cx="2795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Maria Alves Do Santos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7716" y="4983502"/>
            <a:ext cx="15383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FFFFFF"/>
                </a:solidFill>
              </a:rPr>
              <a:t>32, Rio de Janeiro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8559" y="5413676"/>
            <a:ext cx="15383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</a:rPr>
              <a:t>ENFERMEIRA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09918" y="5337869"/>
            <a:ext cx="745127" cy="0"/>
          </a:xfrm>
          <a:prstGeom prst="line">
            <a:avLst/>
          </a:prstGeom>
          <a:ln w="317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2657" y="5855753"/>
            <a:ext cx="92011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STATUS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 CASADA</a:t>
            </a:r>
          </a:p>
          <a:p>
            <a:pPr>
              <a:lnSpc>
                <a:spcPct val="11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TIER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mr-IN" sz="1200" baseline="30000" dirty="0">
                <a:solidFill>
                  <a:schemeClr val="bg1"/>
                </a:solidFill>
              </a:rPr>
              <a:t> </a:t>
            </a:r>
            <a:r>
              <a:rPr lang="en-GB" sz="1200" baseline="30000" dirty="0">
                <a:solidFill>
                  <a:schemeClr val="bg1"/>
                </a:solidFill>
              </a:rPr>
              <a:t>HIGH-LEVEL</a:t>
            </a:r>
            <a:endParaRPr lang="mr-IN" sz="1000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2903" y="5855753"/>
            <a:ext cx="1010150" cy="826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SALARY</a:t>
            </a:r>
          </a:p>
          <a:p>
            <a:pPr>
              <a:lnSpc>
                <a:spcPct val="120000"/>
              </a:lnSpc>
            </a:pPr>
            <a:r>
              <a:rPr lang="en-US" sz="1200" baseline="30000" dirty="0">
                <a:solidFill>
                  <a:schemeClr val="bg1"/>
                </a:solidFill>
              </a:rPr>
              <a:t> $ 80k</a:t>
            </a:r>
          </a:p>
          <a:p>
            <a:pPr>
              <a:lnSpc>
                <a:spcPct val="120000"/>
              </a:lnSpc>
            </a:pPr>
            <a:endParaRPr lang="en-US" sz="1200" b="1" baseline="30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200" b="1" baseline="30000" dirty="0">
                <a:solidFill>
                  <a:schemeClr val="bg1"/>
                </a:solidFill>
              </a:rPr>
              <a:t>· ARCHETYPE</a:t>
            </a:r>
            <a:r>
              <a:rPr lang="en-US" sz="1200" baseline="300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GB" sz="1200" baseline="30000" dirty="0" err="1">
                <a:solidFill>
                  <a:schemeClr val="bg1"/>
                </a:solidFill>
              </a:rPr>
              <a:t>Perfectionista</a:t>
            </a:r>
            <a:endParaRPr lang="mr-IN" sz="1200" baseline="30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06223" y="219502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PERSONALITY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80069" y="222778"/>
            <a:ext cx="1457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1A8CB2"/>
                </a:solidFill>
              </a:rPr>
              <a:t>BIO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09403" y="506483"/>
            <a:ext cx="2572416" cy="879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800" dirty="0"/>
              <a:t>Nancy, é uma africana que estudou na USP, ela é formada em Medecina. Hoje casada com brasileiro e mora na cidade de Fortaleza. Preocupada com o futuro do seu filho de 3 anos, ela quer migrar para cidade do Quebec.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2585385" y="4544837"/>
            <a:ext cx="19761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/>
              <a:t>Mudar para Quebec city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en-US" sz="800" dirty="0"/>
          </a:p>
          <a:p>
            <a:pPr marL="17145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 err="1"/>
              <a:t>Trabalhar</a:t>
            </a:r>
            <a:r>
              <a:rPr lang="en-GB" sz="800" dirty="0"/>
              <a:t> para </a:t>
            </a:r>
            <a:r>
              <a:rPr lang="en-GB" sz="800" dirty="0" err="1"/>
              <a:t>criar</a:t>
            </a:r>
            <a:r>
              <a:rPr lang="en-GB" sz="800" dirty="0"/>
              <a:t> </a:t>
            </a:r>
            <a:r>
              <a:rPr lang="en-GB" sz="800" dirty="0" err="1"/>
              <a:t>valor</a:t>
            </a:r>
            <a:r>
              <a:rPr lang="en-GB" sz="800" dirty="0"/>
              <a:t> e </a:t>
            </a:r>
            <a:r>
              <a:rPr lang="en-GB" sz="800" dirty="0" err="1"/>
              <a:t>reconhecimento</a:t>
            </a:r>
            <a:r>
              <a:rPr lang="en-GB" sz="800" dirty="0"/>
              <a:t> </a:t>
            </a:r>
            <a:r>
              <a:rPr lang="en-GB" sz="800" dirty="0" err="1"/>
              <a:t>na</a:t>
            </a:r>
            <a:r>
              <a:rPr lang="en-GB" sz="800" dirty="0"/>
              <a:t> </a:t>
            </a:r>
            <a:r>
              <a:rPr lang="en-GB" sz="800" dirty="0" err="1"/>
              <a:t>sociedade</a:t>
            </a:r>
            <a:r>
              <a:rPr lang="en-GB" sz="800" dirty="0"/>
              <a:t> canadense.</a:t>
            </a:r>
          </a:p>
          <a:p>
            <a:pPr>
              <a:lnSpc>
                <a:spcPct val="150000"/>
              </a:lnSpc>
              <a:buClr>
                <a:srgbClr val="2BC0BE"/>
              </a:buClr>
            </a:pPr>
            <a:endParaRPr lang="en-US" sz="800" dirty="0"/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en-GB" sz="800" dirty="0" err="1"/>
              <a:t>Participar</a:t>
            </a:r>
            <a:r>
              <a:rPr lang="en-GB" sz="800" dirty="0"/>
              <a:t> </a:t>
            </a:r>
            <a:r>
              <a:rPr lang="en-GB" sz="800" dirty="0" err="1"/>
              <a:t>nas</a:t>
            </a:r>
            <a:r>
              <a:rPr lang="en-GB" sz="800" dirty="0"/>
              <a:t> </a:t>
            </a:r>
            <a:r>
              <a:rPr lang="en-GB" sz="800" dirty="0" err="1"/>
              <a:t>comunidades</a:t>
            </a:r>
            <a:r>
              <a:rPr lang="en-GB" sz="800" dirty="0"/>
              <a:t> </a:t>
            </a:r>
            <a:r>
              <a:rPr lang="en-GB" sz="800" dirty="0" err="1"/>
              <a:t>carentes</a:t>
            </a:r>
            <a:r>
              <a:rPr lang="en-GB" sz="800" dirty="0"/>
              <a:t> </a:t>
            </a:r>
          </a:p>
          <a:p>
            <a:pPr lvl="0">
              <a:lnSpc>
                <a:spcPct val="150000"/>
              </a:lnSpc>
            </a:pPr>
            <a:endParaRPr lang="en-US" sz="800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53164" y="4551317"/>
            <a:ext cx="1976197" cy="1550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Como preencher formulários de maneira certa.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pt-BR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Lidando com mais burocracia do que em seu antigo emprego</a:t>
            </a: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endParaRPr lang="pt-BR" sz="800" dirty="0">
              <a:solidFill>
                <a:srgbClr val="7F7F7F"/>
              </a:solidFill>
            </a:endParaRPr>
          </a:p>
          <a:p>
            <a:pPr marL="171450" lvl="0" indent="-171450">
              <a:lnSpc>
                <a:spcPct val="15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>
                <a:solidFill>
                  <a:srgbClr val="7F7F7F"/>
                </a:solidFill>
              </a:rPr>
              <a:t>Como encontrar informações sobre sua área.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69510" y="427948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Goals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71694" y="4271905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Frustrations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27299" y="3028056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Motivations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43745" y="486104"/>
            <a:ext cx="1243917" cy="128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Pragmática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Dedicada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Pronto Socorro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Empatia</a:t>
            </a:r>
          </a:p>
          <a:p>
            <a:pPr marL="171450" indent="-171450">
              <a:lnSpc>
                <a:spcPct val="200000"/>
              </a:lnSpc>
              <a:buClr>
                <a:srgbClr val="2BC0BE"/>
              </a:buClr>
              <a:buFont typeface="Arial"/>
              <a:buChar char="•"/>
            </a:pPr>
            <a:r>
              <a:rPr lang="pt-BR" sz="800" dirty="0"/>
              <a:t>Coração de mãe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7005937" y="-6093"/>
            <a:ext cx="2146943" cy="1245118"/>
          </a:xfrm>
          <a:prstGeom prst="rect">
            <a:avLst/>
          </a:prstGeom>
          <a:gradFill flip="none" rotWithShape="1">
            <a:gsLst>
              <a:gs pos="0">
                <a:srgbClr val="147FAE"/>
              </a:gs>
              <a:gs pos="100000">
                <a:srgbClr val="269FB8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69096" y="316642"/>
            <a:ext cx="1503075" cy="656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GB" sz="900" dirty="0">
                <a:solidFill>
                  <a:schemeClr val="bg1"/>
                </a:solidFill>
              </a:rPr>
              <a:t>“</a:t>
            </a:r>
            <a:r>
              <a:rPr lang="en-GB" sz="900" dirty="0" err="1">
                <a:solidFill>
                  <a:schemeClr val="bg1"/>
                </a:solidFill>
              </a:rPr>
              <a:t>Quero</a:t>
            </a:r>
            <a:r>
              <a:rPr lang="en-GB" sz="900" dirty="0">
                <a:solidFill>
                  <a:schemeClr val="bg1"/>
                </a:solidFill>
              </a:rPr>
              <a:t> me </a:t>
            </a:r>
            <a:r>
              <a:rPr lang="en-GB" sz="900" dirty="0" err="1">
                <a:solidFill>
                  <a:schemeClr val="bg1"/>
                </a:solidFill>
              </a:rPr>
              <a:t>tornar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cada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vez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mais</a:t>
            </a:r>
            <a:r>
              <a:rPr lang="en-GB" sz="900" dirty="0">
                <a:solidFill>
                  <a:schemeClr val="bg1"/>
                </a:solidFill>
              </a:rPr>
              <a:t>, </a:t>
            </a:r>
            <a:r>
              <a:rPr lang="en-GB" sz="900" dirty="0" err="1">
                <a:solidFill>
                  <a:schemeClr val="bg1"/>
                </a:solidFill>
              </a:rPr>
              <a:t>uma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pessoa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útil</a:t>
            </a:r>
            <a:r>
              <a:rPr lang="en-GB" sz="900" dirty="0">
                <a:solidFill>
                  <a:schemeClr val="bg1"/>
                </a:solidFill>
              </a:rPr>
              <a:t> para </a:t>
            </a:r>
            <a:r>
              <a:rPr lang="en-GB" sz="900" dirty="0" err="1">
                <a:solidFill>
                  <a:schemeClr val="bg1"/>
                </a:solidFill>
              </a:rPr>
              <a:t>minha</a:t>
            </a:r>
            <a:r>
              <a:rPr lang="en-GB" sz="900" dirty="0">
                <a:solidFill>
                  <a:schemeClr val="bg1"/>
                </a:solidFill>
              </a:rPr>
              <a:t> </a:t>
            </a:r>
            <a:r>
              <a:rPr lang="en-GB" sz="900" dirty="0" err="1">
                <a:solidFill>
                  <a:schemeClr val="bg1"/>
                </a:solidFill>
              </a:rPr>
              <a:t>sociedade</a:t>
            </a:r>
            <a:r>
              <a:rPr lang="en-GB" sz="900" dirty="0">
                <a:solidFill>
                  <a:schemeClr val="bg1"/>
                </a:solidFill>
              </a:rPr>
              <a:t>.”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7164558" y="437566"/>
            <a:ext cx="853524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 rot="10800000">
            <a:off x="7518013" y="552642"/>
            <a:ext cx="1374608" cy="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s-ES_tradnl" sz="8000" dirty="0">
                <a:solidFill>
                  <a:schemeClr val="bg1">
                    <a:alpha val="26000"/>
                  </a:schemeClr>
                </a:solidFill>
                <a:latin typeface="Georgia"/>
                <a:cs typeface="Georgia"/>
              </a:rPr>
              <a:t>“</a:t>
            </a:r>
            <a:endParaRPr lang="en-US" sz="8000" dirty="0">
              <a:solidFill>
                <a:schemeClr val="bg1">
                  <a:alpha val="26000"/>
                </a:schemeClr>
              </a:solidFill>
              <a:latin typeface="Georgia"/>
              <a:cs typeface="Georgia"/>
            </a:endParaRPr>
          </a:p>
          <a:p>
            <a:pPr>
              <a:lnSpc>
                <a:spcPct val="50000"/>
              </a:lnSpc>
            </a:pP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005938" y="1239026"/>
            <a:ext cx="2138062" cy="5626660"/>
          </a:xfrm>
          <a:prstGeom prst="rect">
            <a:avLst/>
          </a:prstGeom>
          <a:solidFill>
            <a:srgbClr val="3F80CD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3963527" y="0"/>
            <a:ext cx="0" cy="2769793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349129" y="2769793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355709" y="3981775"/>
            <a:ext cx="4650229" cy="0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45702" y="3984640"/>
            <a:ext cx="0" cy="2987566"/>
          </a:xfrm>
          <a:prstGeom prst="line">
            <a:avLst/>
          </a:prstGeom>
          <a:ln w="15875">
            <a:solidFill>
              <a:srgbClr val="26A3A1">
                <a:alpha val="1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68195" y="1457054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Behavior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207482" y="4006042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Influences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181153" y="1712341"/>
            <a:ext cx="11977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Overseeing builds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194377" y="2108909"/>
            <a:ext cx="10784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Writing specs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00865" y="2491753"/>
            <a:ext cx="107191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Designing features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194111" y="2894415"/>
            <a:ext cx="8900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Meetings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192094" y="3306742"/>
            <a:ext cx="1186849" cy="40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testing</a:t>
            </a:r>
          </a:p>
          <a:p>
            <a:pPr lvl="0">
              <a:lnSpc>
                <a:spcPct val="150000"/>
              </a:lnSpc>
            </a:pPr>
            <a:endParaRPr lang="en-US" sz="700" dirty="0">
              <a:solidFill>
                <a:srgbClr val="206D7C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81264" y="2348387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283455" y="2348387"/>
            <a:ext cx="90836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80280" y="1960455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282470" y="1960455"/>
            <a:ext cx="1203395" cy="50291"/>
          </a:xfrm>
          <a:prstGeom prst="rect">
            <a:avLst/>
          </a:prstGeom>
          <a:solidFill>
            <a:srgbClr val="1B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283455" y="2739867"/>
            <a:ext cx="149990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78089" y="3156489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280280" y="3156489"/>
            <a:ext cx="352062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7281264" y="3557173"/>
            <a:ext cx="1503075" cy="502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283456" y="3557173"/>
            <a:ext cx="671980" cy="50291"/>
          </a:xfrm>
          <a:prstGeom prst="rect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179496" y="4204912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CREDIBILITY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COLLEAGUES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TECHNOLOGY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-1076240" y="104938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42658" y="4195569"/>
            <a:ext cx="895719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BLOGS/ FORUMS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r>
              <a:rPr lang="en-GB" sz="600" dirty="0">
                <a:solidFill>
                  <a:srgbClr val="206D7C"/>
                </a:solidFill>
              </a:rPr>
              <a:t>·  </a:t>
            </a:r>
            <a:r>
              <a:rPr lang="es-ES_tradnl" sz="600" dirty="0">
                <a:solidFill>
                  <a:srgbClr val="206D7C"/>
                </a:solidFill>
              </a:rPr>
              <a:t>PSYCHOLOGY</a:t>
            </a:r>
          </a:p>
          <a:p>
            <a:pPr lvl="0">
              <a:lnSpc>
                <a:spcPct val="250000"/>
              </a:lnSpc>
            </a:pPr>
            <a:r>
              <a:rPr lang="es-ES_tradnl" sz="600" dirty="0">
                <a:solidFill>
                  <a:srgbClr val="206D7C"/>
                </a:solidFill>
              </a:rPr>
              <a:t>·  </a:t>
            </a:r>
            <a:r>
              <a:rPr lang="en-GB" sz="600" dirty="0">
                <a:solidFill>
                  <a:srgbClr val="206D7C"/>
                </a:solidFill>
              </a:rPr>
              <a:t>UI TRENDS</a:t>
            </a:r>
            <a:endParaRPr lang="en-US" sz="600" dirty="0">
              <a:solidFill>
                <a:srgbClr val="206D7C"/>
              </a:solidFill>
            </a:endParaRPr>
          </a:p>
          <a:p>
            <a:pPr lvl="0">
              <a:lnSpc>
                <a:spcPct val="250000"/>
              </a:lnSpc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278089" y="3851239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574156" y="3435776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574156" y="3435776"/>
            <a:ext cx="615521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574156" y="3657972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5991" y="3662297"/>
            <a:ext cx="376323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697095" y="3440418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697095" y="3440418"/>
            <a:ext cx="287565" cy="0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697095" y="3659271"/>
            <a:ext cx="946618" cy="0"/>
          </a:xfrm>
          <a:prstGeom prst="line">
            <a:avLst/>
          </a:prstGeom>
          <a:ln>
            <a:solidFill>
              <a:srgbClr val="CFEAF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697095" y="3659271"/>
            <a:ext cx="704851" cy="5492"/>
          </a:xfrm>
          <a:prstGeom prst="line">
            <a:avLst/>
          </a:prstGeom>
          <a:ln>
            <a:solidFill>
              <a:srgbClr val="1A8CB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4108333" y="3390946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0" name="Oval 89"/>
          <p:cNvSpPr/>
          <p:nvPr/>
        </p:nvSpPr>
        <p:spPr>
          <a:xfrm>
            <a:off x="3887505" y="3612384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921686" y="3389859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2" name="Oval 91"/>
          <p:cNvSpPr/>
          <p:nvPr/>
        </p:nvSpPr>
        <p:spPr>
          <a:xfrm>
            <a:off x="6352580" y="3614472"/>
            <a:ext cx="89660" cy="89660"/>
          </a:xfrm>
          <a:prstGeom prst="ellipse">
            <a:avLst/>
          </a:prstGeom>
          <a:solidFill>
            <a:srgbClr val="1A8C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A8CB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678729" y="3286620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IMPACT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683265" y="3516894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TEAMWORK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791475" y="3286620"/>
            <a:ext cx="751699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PROMOTION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795946" y="3506797"/>
            <a:ext cx="1010662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700" dirty="0">
                <a:solidFill>
                  <a:srgbClr val="206D7C"/>
                </a:solidFill>
              </a:rPr>
              <a:t>USER NEEDS</a:t>
            </a:r>
          </a:p>
        </p:txBody>
      </p:sp>
      <p:pic>
        <p:nvPicPr>
          <p:cNvPr id="97" name="Picture 96" descr="bio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357" y="222943"/>
            <a:ext cx="223533" cy="223533"/>
          </a:xfrm>
          <a:prstGeom prst="rect">
            <a:avLst/>
          </a:prstGeom>
        </p:spPr>
      </p:pic>
      <p:pic>
        <p:nvPicPr>
          <p:cNvPr id="98" name="Picture 97" descr="frustrations-ico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5" y="4316385"/>
            <a:ext cx="208249" cy="208249"/>
          </a:xfrm>
          <a:prstGeom prst="rect">
            <a:avLst/>
          </a:prstGeom>
        </p:spPr>
      </p:pic>
      <p:pic>
        <p:nvPicPr>
          <p:cNvPr id="99" name="Picture 98" descr="goals-ic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668" y="4233476"/>
            <a:ext cx="240427" cy="240427"/>
          </a:xfrm>
          <a:prstGeom prst="rect">
            <a:avLst/>
          </a:prstGeom>
        </p:spPr>
      </p:pic>
      <p:pic>
        <p:nvPicPr>
          <p:cNvPr id="101" name="Picture 100" descr="personality-icon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717" y="209907"/>
            <a:ext cx="240427" cy="240427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11797" y="6115215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Justinmind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208122" y="5309039"/>
            <a:ext cx="1457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1A8CB2"/>
                </a:solidFill>
              </a:rPr>
              <a:t>Frequently used apps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820645" y="6115215"/>
            <a:ext cx="5654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700" dirty="0">
                <a:solidFill>
                  <a:srgbClr val="7F7F7F"/>
                </a:solidFill>
              </a:rPr>
              <a:t>Google Calendar</a:t>
            </a:r>
            <a:endParaRPr lang="en-US" sz="700" dirty="0">
              <a:solidFill>
                <a:srgbClr val="7F7F7F"/>
              </a:solidFill>
            </a:endParaRP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364673" y="6125058"/>
            <a:ext cx="71468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700" dirty="0">
                <a:solidFill>
                  <a:srgbClr val="7F7F7F"/>
                </a:solidFill>
              </a:rPr>
              <a:t>PocketGuard</a:t>
            </a:r>
            <a:endParaRPr lang="en-US" dirty="0"/>
          </a:p>
        </p:txBody>
      </p:sp>
      <p:pic>
        <p:nvPicPr>
          <p:cNvPr id="3" name="Picture 2" descr="motivations-ic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99" y="3006655"/>
            <a:ext cx="158808" cy="230832"/>
          </a:xfrm>
          <a:prstGeom prst="rect">
            <a:avLst/>
          </a:prstGeom>
        </p:spPr>
      </p:pic>
      <p:pic>
        <p:nvPicPr>
          <p:cNvPr id="5" name="Picture 4" descr="justinmind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823" y="5713925"/>
            <a:ext cx="339333" cy="320891"/>
          </a:xfrm>
          <a:prstGeom prst="rect">
            <a:avLst/>
          </a:prstGeom>
        </p:spPr>
      </p:pic>
      <p:pic>
        <p:nvPicPr>
          <p:cNvPr id="6" name="Picture 5" descr="google-calenda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92" y="5713925"/>
            <a:ext cx="286155" cy="286155"/>
          </a:xfrm>
          <a:prstGeom prst="rect">
            <a:avLst/>
          </a:prstGeom>
        </p:spPr>
      </p:pic>
      <p:pic>
        <p:nvPicPr>
          <p:cNvPr id="13" name="Picture 12" descr="pocketguar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086" y="5756460"/>
            <a:ext cx="301561" cy="24739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7287789" y="5159347"/>
            <a:ext cx="1547976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B5FC8AB-9FF2-4EED-B10F-B88A87A360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4480" y="1"/>
            <a:ext cx="2381485" cy="49835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3465514-CCEE-4D13-82C3-74B83E6536ED}"/>
              </a:ext>
            </a:extLst>
          </p:cNvPr>
          <p:cNvSpPr txBox="1"/>
          <p:nvPr/>
        </p:nvSpPr>
        <p:spPr>
          <a:xfrm>
            <a:off x="225150" y="4614732"/>
            <a:ext cx="1910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Nancy </a:t>
            </a:r>
            <a:r>
              <a:rPr lang="en-US" sz="1000" b="1" dirty="0" err="1">
                <a:solidFill>
                  <a:srgbClr val="FFFFFF"/>
                </a:solidFill>
              </a:rPr>
              <a:t>Beyroutha</a:t>
            </a:r>
            <a:endParaRPr lang="en-US" sz="10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865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</TotalTime>
  <Words>861</Words>
  <Application>Microsoft Office PowerPoint</Application>
  <PresentationFormat>On-screen Show (4:3)</PresentationFormat>
  <Paragraphs>240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Georgia</vt:lpstr>
      <vt:lpstr>Office Theme</vt:lpstr>
      <vt:lpstr>Resumo de personas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</dc:creator>
  <cp:lastModifiedBy>NMP</cp:lastModifiedBy>
  <cp:revision>59</cp:revision>
  <dcterms:created xsi:type="dcterms:W3CDTF">2017-06-29T07:13:46Z</dcterms:created>
  <dcterms:modified xsi:type="dcterms:W3CDTF">2022-04-12T01:25:56Z</dcterms:modified>
</cp:coreProperties>
</file>